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87" r:id="rId4"/>
    <p:sldId id="288" r:id="rId5"/>
    <p:sldId id="258" r:id="rId6"/>
    <p:sldId id="289" r:id="rId7"/>
    <p:sldId id="259" r:id="rId8"/>
    <p:sldId id="260" r:id="rId9"/>
    <p:sldId id="261" r:id="rId10"/>
    <p:sldId id="290" r:id="rId11"/>
    <p:sldId id="262" r:id="rId12"/>
    <p:sldId id="291" r:id="rId13"/>
    <p:sldId id="263" r:id="rId14"/>
    <p:sldId id="264" r:id="rId15"/>
    <p:sldId id="265" r:id="rId16"/>
    <p:sldId id="266" r:id="rId17"/>
    <p:sldId id="292" r:id="rId18"/>
    <p:sldId id="267" r:id="rId19"/>
    <p:sldId id="343" r:id="rId20"/>
    <p:sldId id="268" r:id="rId21"/>
    <p:sldId id="269" r:id="rId22"/>
    <p:sldId id="270" r:id="rId23"/>
    <p:sldId id="344" r:id="rId24"/>
    <p:sldId id="345" r:id="rId25"/>
    <p:sldId id="271" r:id="rId26"/>
    <p:sldId id="293" r:id="rId27"/>
    <p:sldId id="272" r:id="rId28"/>
    <p:sldId id="346" r:id="rId29"/>
    <p:sldId id="294" r:id="rId30"/>
    <p:sldId id="295" r:id="rId31"/>
    <p:sldId id="347" r:id="rId32"/>
    <p:sldId id="348" r:id="rId33"/>
    <p:sldId id="349" r:id="rId34"/>
    <p:sldId id="273" r:id="rId35"/>
    <p:sldId id="296" r:id="rId36"/>
    <p:sldId id="350" r:id="rId37"/>
    <p:sldId id="274" r:id="rId38"/>
    <p:sldId id="297" r:id="rId39"/>
    <p:sldId id="275" r:id="rId40"/>
    <p:sldId id="298" r:id="rId41"/>
    <p:sldId id="351" r:id="rId42"/>
    <p:sldId id="352" r:id="rId43"/>
    <p:sldId id="353" r:id="rId44"/>
    <p:sldId id="354" r:id="rId45"/>
    <p:sldId id="276" r:id="rId46"/>
    <p:sldId id="277" r:id="rId47"/>
    <p:sldId id="278" r:id="rId48"/>
    <p:sldId id="279" r:id="rId49"/>
    <p:sldId id="355" r:id="rId50"/>
    <p:sldId id="299" r:id="rId51"/>
    <p:sldId id="300" r:id="rId52"/>
    <p:sldId id="301" r:id="rId53"/>
    <p:sldId id="302" r:id="rId54"/>
    <p:sldId id="303" r:id="rId55"/>
    <p:sldId id="280" r:id="rId56"/>
    <p:sldId id="281" r:id="rId57"/>
    <p:sldId id="282" r:id="rId58"/>
    <p:sldId id="325" r:id="rId59"/>
    <p:sldId id="326" r:id="rId60"/>
    <p:sldId id="305" r:id="rId61"/>
    <p:sldId id="356" r:id="rId62"/>
    <p:sldId id="357" r:id="rId63"/>
    <p:sldId id="358" r:id="rId64"/>
    <p:sldId id="306" r:id="rId65"/>
    <p:sldId id="307" r:id="rId66"/>
    <p:sldId id="327" r:id="rId67"/>
    <p:sldId id="328" r:id="rId68"/>
    <p:sldId id="308" r:id="rId69"/>
    <p:sldId id="309" r:id="rId70"/>
    <p:sldId id="329" r:id="rId71"/>
    <p:sldId id="310" r:id="rId72"/>
    <p:sldId id="311" r:id="rId73"/>
    <p:sldId id="330" r:id="rId74"/>
    <p:sldId id="359" r:id="rId75"/>
    <p:sldId id="331" r:id="rId76"/>
    <p:sldId id="332" r:id="rId77"/>
    <p:sldId id="312" r:id="rId78"/>
    <p:sldId id="313" r:id="rId79"/>
    <p:sldId id="333" r:id="rId80"/>
    <p:sldId id="314" r:id="rId81"/>
    <p:sldId id="334" r:id="rId82"/>
    <p:sldId id="335" r:id="rId83"/>
    <p:sldId id="336" r:id="rId84"/>
    <p:sldId id="315" r:id="rId85"/>
    <p:sldId id="337" r:id="rId86"/>
    <p:sldId id="338" r:id="rId87"/>
    <p:sldId id="339" r:id="rId88"/>
    <p:sldId id="340" r:id="rId89"/>
    <p:sldId id="317" r:id="rId90"/>
    <p:sldId id="318" r:id="rId91"/>
    <p:sldId id="341" r:id="rId92"/>
    <p:sldId id="319" r:id="rId93"/>
    <p:sldId id="320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0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4" Type="http://schemas.openxmlformats.org/officeDocument/2006/relationships/image" Target="../media/image8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7.wmf"/><Relationship Id="rId4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4" Type="http://schemas.openxmlformats.org/officeDocument/2006/relationships/image" Target="../media/image15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7171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44083" y="2368"/>
                </a:cxn>
                <a:cxn ang="0">
                  <a:pos x="64000" y="32000"/>
                </a:cxn>
                <a:cxn ang="0">
                  <a:pos x="44083" y="61631"/>
                </a:cxn>
                <a:cxn ang="0">
                  <a:pos x="44083" y="61631"/>
                </a:cxn>
                <a:cxn ang="0">
                  <a:pos x="44082" y="61631"/>
                </a:cxn>
                <a:cxn ang="0">
                  <a:pos x="44083" y="61632"/>
                </a:cxn>
                <a:cxn ang="0">
                  <a:pos x="44083" y="2368"/>
                </a:cxn>
                <a:cxn ang="0">
                  <a:pos x="44082" y="2368"/>
                </a:cxn>
                <a:cxn ang="0">
                  <a:pos x="44083" y="2368"/>
                </a:cxn>
              </a:cxnLst>
              <a:rect l="T13" t="T15" r="T17" b="T19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 sz="2400">
                <a:latin typeface="Times New Roman" pitchFamily="18" charset="0"/>
              </a:endParaRPr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994" y="6246"/>
                </a:cxn>
                <a:cxn ang="0">
                  <a:pos x="64000" y="32000"/>
                </a:cxn>
                <a:cxn ang="0">
                  <a:pos x="50994" y="57753"/>
                </a:cxn>
                <a:cxn ang="0">
                  <a:pos x="50994" y="57753"/>
                </a:cxn>
                <a:cxn ang="0">
                  <a:pos x="50993" y="57753"/>
                </a:cxn>
                <a:cxn ang="0">
                  <a:pos x="50994" y="57754"/>
                </a:cxn>
                <a:cxn ang="0">
                  <a:pos x="50994" y="6246"/>
                </a:cxn>
                <a:cxn ang="0">
                  <a:pos x="50993" y="6246"/>
                </a:cxn>
                <a:cxn ang="0">
                  <a:pos x="50994" y="6246"/>
                </a:cxn>
              </a:cxnLst>
              <a:rect l="T13" t="T15" r="T17" b="T19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>
                <a:latin typeface="Arial" charset="0"/>
              </a:endParaRPr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10C1F42-366A-4009-B7B8-61634C84C5A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F007A-DA3B-4674-87C0-F2B0EC342B10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8C4EF9-8DF8-4AF4-A704-7A5F9D5D449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E4D35-177A-4620-A273-A925EFEFF39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907A8-F325-4F32-B58C-F6AB988CFBE0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04FBFC-19FC-44BD-8A57-65D9926FE74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2F524-CE37-4D07-85BC-E2BA5231834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CC442-E79F-491E-BDCB-4743071CE57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ED6156-C3BE-430F-8796-85D37A7E01A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4C8A6-2C55-4269-8DCC-997095F2995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A0638-29F9-45A7-96D3-B46556DBDF20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296" y="5746"/>
                </a:cxn>
                <a:cxn ang="0">
                  <a:pos x="64000" y="32000"/>
                </a:cxn>
                <a:cxn ang="0">
                  <a:pos x="50296" y="58253"/>
                </a:cxn>
                <a:cxn ang="0">
                  <a:pos x="50296" y="58253"/>
                </a:cxn>
                <a:cxn ang="0">
                  <a:pos x="50295" y="58253"/>
                </a:cxn>
                <a:cxn ang="0">
                  <a:pos x="50296" y="58254"/>
                </a:cxn>
                <a:cxn ang="0">
                  <a:pos x="50296" y="5746"/>
                </a:cxn>
                <a:cxn ang="0">
                  <a:pos x="50295" y="5746"/>
                </a:cxn>
                <a:cxn ang="0">
                  <a:pos x="50296" y="5746"/>
                </a:cxn>
              </a:cxnLst>
              <a:rect l="T13" t="T15" r="T17" b="T19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 sz="2400">
                <a:latin typeface="Times New Roman" pitchFamily="18" charset="0"/>
              </a:endParaRPr>
            </a:p>
          </p:txBody>
        </p:sp>
        <p:sp>
          <p:nvSpPr>
            <p:cNvPr id="6148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077" y="5595"/>
                </a:cxn>
                <a:cxn ang="0">
                  <a:pos x="64000" y="32000"/>
                </a:cxn>
                <a:cxn ang="0">
                  <a:pos x="50077" y="58404"/>
                </a:cxn>
                <a:cxn ang="0">
                  <a:pos x="50077" y="58404"/>
                </a:cxn>
                <a:cxn ang="0">
                  <a:pos x="50076" y="58404"/>
                </a:cxn>
                <a:cxn ang="0">
                  <a:pos x="50077" y="58405"/>
                </a:cxn>
                <a:cxn ang="0">
                  <a:pos x="50077" y="5595"/>
                </a:cxn>
                <a:cxn ang="0">
                  <a:pos x="50076" y="5595"/>
                </a:cxn>
                <a:cxn ang="0">
                  <a:pos x="50077" y="5595"/>
                </a:cxn>
              </a:cxnLst>
              <a:rect l="T13" t="T15" r="T17" b="T19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>
                <a:latin typeface="Arial" charset="0"/>
              </a:endParaRPr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endParaRPr lang="en-US" altLang="zh-TW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F640E8AF-5083-4402-83AE-E32B487EA24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5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19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0.bin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5" Type="http://schemas.openxmlformats.org/officeDocument/2006/relationships/oleObject" Target="../embeddings/oleObject58.bin"/><Relationship Id="rId4" Type="http://schemas.openxmlformats.org/officeDocument/2006/relationships/oleObject" Target="../embeddings/oleObject57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7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68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6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7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75.bin"/><Relationship Id="rId4" Type="http://schemas.openxmlformats.org/officeDocument/2006/relationships/oleObject" Target="../embeddings/oleObject7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77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2.bin"/><Relationship Id="rId5" Type="http://schemas.openxmlformats.org/officeDocument/2006/relationships/oleObject" Target="../embeddings/oleObject81.bin"/><Relationship Id="rId4" Type="http://schemas.openxmlformats.org/officeDocument/2006/relationships/oleObject" Target="../embeddings/oleObject80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8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88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2.bin"/><Relationship Id="rId5" Type="http://schemas.openxmlformats.org/officeDocument/2006/relationships/oleObject" Target="../embeddings/oleObject91.bin"/><Relationship Id="rId4" Type="http://schemas.openxmlformats.org/officeDocument/2006/relationships/oleObject" Target="../embeddings/oleObject90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Digital Image Processing</a:t>
            </a:r>
            <a:endParaRPr lang="zh-TW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Chapter 3: Intensity Transformations and Spatial Filtering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From the range 0-            to the range 0 to 6.2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862263"/>
            <a:ext cx="8748712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5105400" y="1809750"/>
          <a:ext cx="1195388" cy="466725"/>
        </p:xfrm>
        <a:graphic>
          <a:graphicData uri="http://schemas.openxmlformats.org/presentationml/2006/ole">
            <p:oleObj spid="_x0000_s43013" name="方程式" r:id="rId4" imgW="52056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Power-law transformations</a:t>
            </a:r>
          </a:p>
          <a:p>
            <a:r>
              <a:rPr lang="en-US" altLang="zh-TW"/>
              <a:t>                     or</a:t>
            </a:r>
          </a:p>
          <a:p>
            <a:pPr lvl="1"/>
            <a:r>
              <a:rPr lang="en-US" altLang="zh-TW"/>
              <a:t>         maps a narrow range of dark input values into a wider range of output values, while          maps a narrow range of bright input values into a wider range of output values</a:t>
            </a:r>
          </a:p>
          <a:p>
            <a:pPr lvl="1"/>
            <a:r>
              <a:rPr lang="en-US" altLang="zh-TW"/>
              <a:t>      : gamma, gamma correction</a:t>
            </a:r>
          </a:p>
          <a:p>
            <a:pPr lvl="1"/>
            <a:endParaRPr lang="zh-TW" altLang="en-US"/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3348038" y="2349500"/>
          <a:ext cx="1050925" cy="466725"/>
        </p:xfrm>
        <a:graphic>
          <a:graphicData uri="http://schemas.openxmlformats.org/presentationml/2006/ole">
            <p:oleObj spid="_x0000_s14341" name="方程式" r:id="rId3" imgW="457200" imgH="203040" progId="Equation.3">
              <p:embed/>
            </p:oleObj>
          </a:graphicData>
        </a:graphic>
      </p:graphicFrame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5210175" y="2349500"/>
          <a:ext cx="1809750" cy="523875"/>
        </p:xfrm>
        <a:graphic>
          <a:graphicData uri="http://schemas.openxmlformats.org/presentationml/2006/ole">
            <p:oleObj spid="_x0000_s14342" name="方程式" r:id="rId4" imgW="787320" imgH="228600" progId="Equation.3">
              <p:embed/>
            </p:oleObj>
          </a:graphicData>
        </a:graphic>
      </p:graphicFrame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2268538" y="2924175"/>
          <a:ext cx="758825" cy="466725"/>
        </p:xfrm>
        <a:graphic>
          <a:graphicData uri="http://schemas.openxmlformats.org/presentationml/2006/ole">
            <p:oleObj spid="_x0000_s14343" name="方程式" r:id="rId5" imgW="330120" imgH="203040" progId="Equation.3">
              <p:embed/>
            </p:oleObj>
          </a:graphicData>
        </a:graphic>
      </p:graphicFrame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5724525" y="3644900"/>
          <a:ext cx="758825" cy="466725"/>
        </p:xfrm>
        <a:graphic>
          <a:graphicData uri="http://schemas.openxmlformats.org/presentationml/2006/ole">
            <p:oleObj spid="_x0000_s14344" name="方程式" r:id="rId6" imgW="330120" imgH="203040" progId="Equation.3">
              <p:embed/>
            </p:oleObj>
          </a:graphicData>
        </a:graphic>
      </p:graphicFrame>
      <p:graphicFrame>
        <p:nvGraphicFramePr>
          <p:cNvPr id="14345" name="Object 9"/>
          <p:cNvGraphicFramePr>
            <a:graphicFrameLocks noChangeAspect="1"/>
          </p:cNvGraphicFramePr>
          <p:nvPr/>
        </p:nvGraphicFramePr>
        <p:xfrm>
          <a:off x="2411413" y="4941888"/>
          <a:ext cx="311150" cy="404812"/>
        </p:xfrm>
        <a:graphic>
          <a:graphicData uri="http://schemas.openxmlformats.org/presentationml/2006/ole">
            <p:oleObj spid="_x0000_s14345" name="方程式" r:id="rId7" imgW="126720" imgH="1648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836613"/>
            <a:ext cx="795655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Monitor,</a:t>
            </a: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3419475" y="1844675"/>
          <a:ext cx="1079500" cy="466725"/>
        </p:xfrm>
        <a:graphic>
          <a:graphicData uri="http://schemas.openxmlformats.org/presentationml/2006/ole">
            <p:oleObj spid="_x0000_s15365" name="方程式" r:id="rId3" imgW="469800" imgH="203040" progId="Equation.3">
              <p:embed/>
            </p:oleObj>
          </a:graphicData>
        </a:graphic>
      </p:graphicFrame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3513" y="2420938"/>
            <a:ext cx="4217987" cy="44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9813" y="2349500"/>
            <a:ext cx="1836737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0"/>
            <a:ext cx="6580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15888"/>
            <a:ext cx="8243887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Piecewise-linear transformation functions</a:t>
            </a:r>
          </a:p>
          <a:p>
            <a:pPr lvl="1"/>
            <a:r>
              <a:rPr lang="en-US" altLang="zh-TW"/>
              <a:t>The form of piecewise functions can be arbitrarily complex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87338"/>
            <a:ext cx="4319587" cy="765175"/>
          </a:xfrm>
        </p:spPr>
        <p:txBody>
          <a:bodyPr/>
          <a:lstStyle/>
          <a:p>
            <a:pPr lvl="1"/>
            <a:r>
              <a:rPr lang="en-US" altLang="zh-TW"/>
              <a:t>Contrast stretching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798513"/>
            <a:ext cx="7524750" cy="605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4425950" cy="593725"/>
          </a:xfrm>
        </p:spPr>
        <p:txBody>
          <a:bodyPr/>
          <a:lstStyle/>
          <a:p>
            <a:pPr lvl="1"/>
            <a:r>
              <a:rPr lang="en-US" altLang="zh-TW"/>
              <a:t>Gray-level slicing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141413"/>
            <a:ext cx="7812088" cy="571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535113"/>
            <a:ext cx="8820150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Spatial domain process</a:t>
            </a:r>
          </a:p>
          <a:p>
            <a:endParaRPr lang="en-US" altLang="zh-TW"/>
          </a:p>
          <a:p>
            <a:pPr lvl="1"/>
            <a:r>
              <a:rPr lang="en-US" altLang="zh-TW"/>
              <a:t>where           is the input image,            is the processed image, and T is an operator on f, defined over some neighborhood of</a:t>
            </a: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2430463" y="2457450"/>
          <a:ext cx="2862262" cy="466725"/>
        </p:xfrm>
        <a:graphic>
          <a:graphicData uri="http://schemas.openxmlformats.org/presentationml/2006/ole">
            <p:oleObj spid="_x0000_s9221" name="方程式" r:id="rId3" imgW="1244520" imgH="203040" progId="Equation.3">
              <p:embed/>
            </p:oleObj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3276600" y="2903538"/>
          <a:ext cx="1079500" cy="454025"/>
        </p:xfrm>
        <a:graphic>
          <a:graphicData uri="http://schemas.openxmlformats.org/presentationml/2006/ole">
            <p:oleObj spid="_x0000_s9222" name="方程式" r:id="rId4" imgW="482400" imgH="203040" progId="Equation.3">
              <p:embed/>
            </p:oleObj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7481888" y="2852738"/>
          <a:ext cx="1050925" cy="454025"/>
        </p:xfrm>
        <a:graphic>
          <a:graphicData uri="http://schemas.openxmlformats.org/presentationml/2006/ole">
            <p:oleObj spid="_x0000_s9223" name="方程式" r:id="rId5" imgW="469800" imgH="203040" progId="Equation.3">
              <p:embed/>
            </p:oleObj>
          </a:graphicData>
        </a:graphic>
      </p:graphicFrame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5059363" y="4076700"/>
          <a:ext cx="823912" cy="454025"/>
        </p:xfrm>
        <a:graphic>
          <a:graphicData uri="http://schemas.openxmlformats.org/presentationml/2006/ole">
            <p:oleObj spid="_x0000_s9224" name="方程式" r:id="rId6" imgW="36828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Bit-plane slicing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3130550"/>
            <a:ext cx="8532812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052513"/>
            <a:ext cx="7850188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200" y="0"/>
            <a:ext cx="65389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081088"/>
            <a:ext cx="8856662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25788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Histogram Processing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Histogram</a:t>
            </a:r>
          </a:p>
          <a:p>
            <a:endParaRPr lang="en-US" altLang="zh-TW"/>
          </a:p>
          <a:p>
            <a:pPr lvl="1"/>
            <a:r>
              <a:rPr lang="en-US" altLang="zh-TW"/>
              <a:t>where     is the kth gray level and     is the number of pixels in the image having gray level     </a:t>
            </a:r>
          </a:p>
          <a:p>
            <a:pPr lvl="1"/>
            <a:r>
              <a:rPr lang="en-US" altLang="zh-TW"/>
              <a:t>Normalized histogram</a:t>
            </a: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3028950" y="2320925"/>
          <a:ext cx="1430338" cy="525463"/>
        </p:xfrm>
        <a:graphic>
          <a:graphicData uri="http://schemas.openxmlformats.org/presentationml/2006/ole">
            <p:oleObj spid="_x0000_s23557" name="方程式" r:id="rId3" imgW="622080" imgH="228600" progId="Equation.3">
              <p:embed/>
            </p:oleObj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3348038" y="2767013"/>
          <a:ext cx="404812" cy="661987"/>
        </p:xfrm>
        <a:graphic>
          <a:graphicData uri="http://schemas.openxmlformats.org/presentationml/2006/ole">
            <p:oleObj spid="_x0000_s23558" name="方程式" r:id="rId4" imgW="139680" imgH="228600" progId="Equation.3">
              <p:embed/>
            </p:oleObj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7756525" y="2781300"/>
          <a:ext cx="515938" cy="661988"/>
        </p:xfrm>
        <a:graphic>
          <a:graphicData uri="http://schemas.openxmlformats.org/presentationml/2006/ole">
            <p:oleObj spid="_x0000_s23559" name="方程式" r:id="rId5" imgW="177480" imgH="228600" progId="Equation.3">
              <p:embed/>
            </p:oleObj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5148263" y="3559175"/>
          <a:ext cx="404812" cy="661988"/>
        </p:xfrm>
        <a:graphic>
          <a:graphicData uri="http://schemas.openxmlformats.org/presentationml/2006/ole">
            <p:oleObj spid="_x0000_s23560" name="方程式" r:id="rId6" imgW="139680" imgH="228600" progId="Equation.3">
              <p:embed/>
            </p:oleObj>
          </a:graphicData>
        </a:graphic>
      </p:graphicFrame>
      <p:graphicFrame>
        <p:nvGraphicFramePr>
          <p:cNvPr id="23561" name="Object 9"/>
          <p:cNvGraphicFramePr>
            <a:graphicFrameLocks noChangeAspect="1"/>
          </p:cNvGraphicFramePr>
          <p:nvPr/>
        </p:nvGraphicFramePr>
        <p:xfrm>
          <a:off x="3132138" y="4581525"/>
          <a:ext cx="1898650" cy="525463"/>
        </p:xfrm>
        <a:graphic>
          <a:graphicData uri="http://schemas.openxmlformats.org/presentationml/2006/ole">
            <p:oleObj spid="_x0000_s23561" name="方程式" r:id="rId7" imgW="82548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2850" y="0"/>
            <a:ext cx="4033838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Histogram equalization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3644900"/>
            <a:ext cx="7921625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2479675" y="2349500"/>
          <a:ext cx="2597150" cy="466725"/>
        </p:xfrm>
        <a:graphic>
          <a:graphicData uri="http://schemas.openxmlformats.org/presentationml/2006/ole">
            <p:oleObj spid="_x0000_s24581" name="方程式" r:id="rId4" imgW="1130040" imgH="203040" progId="Equation.3">
              <p:embed/>
            </p:oleObj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368550" y="2789238"/>
          <a:ext cx="2830513" cy="525462"/>
        </p:xfrm>
        <a:graphic>
          <a:graphicData uri="http://schemas.openxmlformats.org/presentationml/2006/ole">
            <p:oleObj spid="_x0000_s24582" name="方程式" r:id="rId5" imgW="123156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738"/>
            <a:ext cx="6696075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2133600"/>
            <a:ext cx="1905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Probability density functions (PDF)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538413" y="2292350"/>
          <a:ext cx="2479675" cy="992188"/>
        </p:xfrm>
        <a:graphic>
          <a:graphicData uri="http://schemas.openxmlformats.org/presentationml/2006/ole">
            <p:oleObj spid="_x0000_s47108" name="方程式" r:id="rId3" imgW="1079280" imgH="431640" progId="Equation.3">
              <p:embed/>
            </p:oleObj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1838325" y="3248025"/>
          <a:ext cx="4025900" cy="758825"/>
        </p:xfrm>
        <a:graphic>
          <a:graphicData uri="http://schemas.openxmlformats.org/presentationml/2006/ole">
            <p:oleObj spid="_x0000_s47109" name="方程式" r:id="rId4" imgW="1752480" imgH="330120" progId="Equation.3">
              <p:embed/>
            </p:oleObj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1235075" y="4148138"/>
          <a:ext cx="7264400" cy="904875"/>
        </p:xfrm>
        <a:graphic>
          <a:graphicData uri="http://schemas.openxmlformats.org/presentationml/2006/ole">
            <p:oleObj spid="_x0000_s47110" name="方程式" r:id="rId5" imgW="3162240" imgH="393480" progId="Equation.3">
              <p:embed/>
            </p:oleObj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2487613" y="5202238"/>
          <a:ext cx="1895475" cy="904875"/>
        </p:xfrm>
        <a:graphic>
          <a:graphicData uri="http://schemas.openxmlformats.org/presentationml/2006/ole">
            <p:oleObj spid="_x0000_s47111" name="方程式" r:id="rId6" imgW="825480" imgH="393480" progId="Equation.3">
              <p:embed/>
            </p:oleObj>
          </a:graphicData>
        </a:graphic>
      </p:graphicFrame>
      <p:sp>
        <p:nvSpPr>
          <p:cNvPr id="47113" name="AutoShape 9"/>
          <p:cNvSpPr>
            <a:spLocks noChangeArrowheads="1"/>
          </p:cNvSpPr>
          <p:nvPr/>
        </p:nvSpPr>
        <p:spPr bwMode="auto">
          <a:xfrm>
            <a:off x="1690688" y="5516563"/>
            <a:ext cx="720725" cy="358775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Neighborhood about a point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492375"/>
            <a:ext cx="48244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963" y="2924175"/>
            <a:ext cx="2012950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323850" y="2882900"/>
          <a:ext cx="8518525" cy="1050925"/>
        </p:xfrm>
        <a:graphic>
          <a:graphicData uri="http://schemas.openxmlformats.org/presentationml/2006/ole">
            <p:oleObj spid="_x0000_s48132" name="方程式" r:id="rId3" imgW="3708360" imgH="457200" progId="Equation.3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836738"/>
            <a:ext cx="8280400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2349500"/>
            <a:ext cx="4967287" cy="354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25" y="2420938"/>
            <a:ext cx="2301875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589213"/>
            <a:ext cx="8675688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0"/>
            <a:ext cx="51482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196975"/>
            <a:ext cx="8856662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125538"/>
            <a:ext cx="6335713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9563" y="1341438"/>
            <a:ext cx="2000250" cy="450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Histogram matching (specification)</a:t>
            </a:r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2063750" y="2565400"/>
          <a:ext cx="4025900" cy="758825"/>
        </p:xfrm>
        <a:graphic>
          <a:graphicData uri="http://schemas.openxmlformats.org/presentationml/2006/ole">
            <p:oleObj spid="_x0000_s26629" name="方程式" r:id="rId3" imgW="1752480" imgH="330120" progId="Equation.3">
              <p:embed/>
            </p:oleObj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2149475" y="3429000"/>
          <a:ext cx="3851275" cy="758825"/>
        </p:xfrm>
        <a:graphic>
          <a:graphicData uri="http://schemas.openxmlformats.org/presentationml/2006/ole">
            <p:oleObj spid="_x0000_s26630" name="方程式" r:id="rId4" imgW="1676160" imgH="330120" progId="Equation.3">
              <p:embed/>
            </p:oleObj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2511425" y="4481513"/>
          <a:ext cx="3208338" cy="525462"/>
        </p:xfrm>
        <a:graphic>
          <a:graphicData uri="http://schemas.openxmlformats.org/presentationml/2006/ole">
            <p:oleObj spid="_x0000_s26631" name="方程式" r:id="rId5" imgW="1396800" imgH="228600" progId="Equation.3">
              <p:embed/>
            </p:oleObj>
          </a:graphicData>
        </a:graphic>
      </p:graphicFrame>
      <p:graphicFrame>
        <p:nvGraphicFramePr>
          <p:cNvPr id="26632" name="Object 8"/>
          <p:cNvGraphicFramePr>
            <a:graphicFrameLocks noChangeAspect="1"/>
          </p:cNvGraphicFramePr>
          <p:nvPr/>
        </p:nvGraphicFramePr>
        <p:xfrm>
          <a:off x="3708400" y="5589588"/>
          <a:ext cx="1079500" cy="612775"/>
        </p:xfrm>
        <a:graphic>
          <a:graphicData uri="http://schemas.openxmlformats.org/presentationml/2006/ole">
            <p:oleObj spid="_x0000_s26632" name="方程式" r:id="rId6" imgW="380880" imgH="215640" progId="Equation.3">
              <p:embed/>
            </p:oleObj>
          </a:graphicData>
        </a:graphic>
      </p:graphicFrame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932363" y="5734050"/>
            <a:ext cx="2663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is the desired PDF</a:t>
            </a:r>
          </a:p>
        </p:txBody>
      </p:sp>
      <p:sp>
        <p:nvSpPr>
          <p:cNvPr id="26634" name="AutoShape 10"/>
          <p:cNvSpPr>
            <a:spLocks noChangeArrowheads="1"/>
          </p:cNvSpPr>
          <p:nvPr/>
        </p:nvSpPr>
        <p:spPr bwMode="auto">
          <a:xfrm>
            <a:off x="2051050" y="5734050"/>
            <a:ext cx="1225550" cy="503238"/>
          </a:xfrm>
          <a:prstGeom prst="rightArrow">
            <a:avLst>
              <a:gd name="adj1" fmla="val 50000"/>
              <a:gd name="adj2" fmla="val 608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395288" y="2420938"/>
          <a:ext cx="8578850" cy="1050925"/>
        </p:xfrm>
        <a:graphic>
          <a:graphicData uri="http://schemas.openxmlformats.org/presentationml/2006/ole">
            <p:oleObj spid="_x0000_s50180" name="方程式" r:id="rId3" imgW="3733560" imgH="457200" progId="Equation.3">
              <p:embed/>
            </p:oleObj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1008063" y="3386138"/>
          <a:ext cx="7235825" cy="993775"/>
        </p:xfrm>
        <a:graphic>
          <a:graphicData uri="http://schemas.openxmlformats.org/presentationml/2006/ole">
            <p:oleObj spid="_x0000_s50181" name="方程式" r:id="rId4" imgW="3149280" imgH="431640" progId="Equation.3">
              <p:embed/>
            </p:oleObj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2916238" y="4797425"/>
          <a:ext cx="4814887" cy="555625"/>
        </p:xfrm>
        <a:graphic>
          <a:graphicData uri="http://schemas.openxmlformats.org/presentationml/2006/ole">
            <p:oleObj spid="_x0000_s50182" name="方程式" r:id="rId5" imgW="2095200" imgH="241200" progId="Equation.3">
              <p:embed/>
            </p:oleObj>
          </a:graphicData>
        </a:graphic>
      </p:graphicFrame>
      <p:sp>
        <p:nvSpPr>
          <p:cNvPr id="50183" name="AutoShape 7"/>
          <p:cNvSpPr>
            <a:spLocks noChangeArrowheads="1"/>
          </p:cNvSpPr>
          <p:nvPr/>
        </p:nvSpPr>
        <p:spPr bwMode="auto">
          <a:xfrm>
            <a:off x="1189038" y="4941888"/>
            <a:ext cx="1295400" cy="504825"/>
          </a:xfrm>
          <a:prstGeom prst="rightArrow">
            <a:avLst>
              <a:gd name="adj1" fmla="val 50000"/>
              <a:gd name="adj2" fmla="val 641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692150"/>
            <a:ext cx="8532813" cy="58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Gray-level transformation function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where r is the gray level of            and s is the gray level of             at any point 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679825" y="2349500"/>
          <a:ext cx="1225550" cy="466725"/>
        </p:xfrm>
        <a:graphic>
          <a:graphicData uri="http://schemas.openxmlformats.org/presentationml/2006/ole">
            <p:oleObj spid="_x0000_s40964" name="方程式" r:id="rId3" imgW="533160" imgH="203040" progId="Equation.3">
              <p:embed/>
            </p:oleObj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6661150" y="2852738"/>
          <a:ext cx="1079500" cy="454025"/>
        </p:xfrm>
        <a:graphic>
          <a:graphicData uri="http://schemas.openxmlformats.org/presentationml/2006/ole">
            <p:oleObj spid="_x0000_s40965" name="方程式" r:id="rId4" imgW="482400" imgH="203040" progId="Equation.3">
              <p:embed/>
            </p:oleObj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5724525" y="3213100"/>
          <a:ext cx="1050925" cy="454025"/>
        </p:xfrm>
        <a:graphic>
          <a:graphicData uri="http://schemas.openxmlformats.org/presentationml/2006/ole">
            <p:oleObj spid="_x0000_s40966" name="方程式" r:id="rId5" imgW="469800" imgH="203040" progId="Equation.3">
              <p:embed/>
            </p:oleObj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3276600" y="3622675"/>
          <a:ext cx="823913" cy="454025"/>
        </p:xfrm>
        <a:graphic>
          <a:graphicData uri="http://schemas.openxmlformats.org/presentationml/2006/ole">
            <p:oleObj spid="_x0000_s40967" name="方程式" r:id="rId6" imgW="36828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770437"/>
          </a:xfrm>
        </p:spPr>
        <p:txBody>
          <a:bodyPr/>
          <a:lstStyle/>
          <a:p>
            <a:r>
              <a:rPr lang="en-US" altLang="zh-TW"/>
              <a:t>Histogram matching</a:t>
            </a:r>
          </a:p>
          <a:p>
            <a:pPr lvl="1"/>
            <a:r>
              <a:rPr lang="en-US" altLang="zh-TW"/>
              <a:t>Obtain the histogram of the given image, T(r)</a:t>
            </a:r>
          </a:p>
          <a:p>
            <a:pPr lvl="1"/>
            <a:r>
              <a:rPr lang="en-US" altLang="zh-TW"/>
              <a:t>Precompute a mapped level     for each level </a:t>
            </a:r>
          </a:p>
          <a:p>
            <a:pPr lvl="1"/>
            <a:r>
              <a:rPr lang="en-US" altLang="zh-TW"/>
              <a:t>Obtain the transformation function G from the given</a:t>
            </a:r>
          </a:p>
          <a:p>
            <a:pPr lvl="1"/>
            <a:r>
              <a:rPr lang="en-US" altLang="zh-TW"/>
              <a:t>Precompute     for each value of      </a:t>
            </a:r>
          </a:p>
          <a:p>
            <a:pPr lvl="1"/>
            <a:r>
              <a:rPr lang="en-US" altLang="zh-TW"/>
              <a:t>Map      to its corresponding level       ; then map level       into the final level  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4716463" y="4365625"/>
          <a:ext cx="968375" cy="550863"/>
        </p:xfrm>
        <a:graphic>
          <a:graphicData uri="http://schemas.openxmlformats.org/presentationml/2006/ole">
            <p:oleObj spid="_x0000_s51204" name="方程式" r:id="rId3" imgW="380880" imgH="215640" progId="Equation.3">
              <p:embed/>
            </p:oleObj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6659563" y="3141663"/>
          <a:ext cx="419100" cy="582612"/>
        </p:xfrm>
        <a:graphic>
          <a:graphicData uri="http://schemas.openxmlformats.org/presentationml/2006/ole">
            <p:oleObj spid="_x0000_s51205" name="方程式" r:id="rId4" imgW="164880" imgH="228600" progId="Equation.3">
              <p:embed/>
            </p:oleObj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3059113" y="3500438"/>
          <a:ext cx="354012" cy="582612"/>
        </p:xfrm>
        <a:graphic>
          <a:graphicData uri="http://schemas.openxmlformats.org/presentationml/2006/ole">
            <p:oleObj spid="_x0000_s51206" name="方程式" r:id="rId5" imgW="139680" imgH="228600" progId="Equation.3">
              <p:embed/>
            </p:oleObj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4211638" y="4797425"/>
          <a:ext cx="419100" cy="582613"/>
        </p:xfrm>
        <a:graphic>
          <a:graphicData uri="http://schemas.openxmlformats.org/presentationml/2006/ole">
            <p:oleObj spid="_x0000_s51207" name="方程式" r:id="rId6" imgW="164880" imgH="228600" progId="Equation.3">
              <p:embed/>
            </p:oleObj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7451725" y="4791075"/>
          <a:ext cx="419100" cy="582613"/>
        </p:xfrm>
        <a:graphic>
          <a:graphicData uri="http://schemas.openxmlformats.org/presentationml/2006/ole">
            <p:oleObj spid="_x0000_s51208" name="方程式" r:id="rId7" imgW="164880" imgH="228600" progId="Equation.3">
              <p:embed/>
            </p:oleObj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3059113" y="5222875"/>
          <a:ext cx="354012" cy="582613"/>
        </p:xfrm>
        <a:graphic>
          <a:graphicData uri="http://schemas.openxmlformats.org/presentationml/2006/ole">
            <p:oleObj spid="_x0000_s51209" name="方程式" r:id="rId8" imgW="139680" imgH="228600" progId="Equation.3">
              <p:embed/>
            </p:oleObj>
          </a:graphicData>
        </a:graphic>
      </p:graphicFrame>
      <p:graphicFrame>
        <p:nvGraphicFramePr>
          <p:cNvPr id="51210" name="Object 10"/>
          <p:cNvGraphicFramePr>
            <a:graphicFrameLocks noChangeAspect="1"/>
          </p:cNvGraphicFramePr>
          <p:nvPr/>
        </p:nvGraphicFramePr>
        <p:xfrm>
          <a:off x="7667625" y="5222875"/>
          <a:ext cx="419100" cy="582613"/>
        </p:xfrm>
        <a:graphic>
          <a:graphicData uri="http://schemas.openxmlformats.org/presentationml/2006/ole">
            <p:oleObj spid="_x0000_s51210" name="方程式" r:id="rId9" imgW="164880" imgH="228600" progId="Equation.3">
              <p:embed/>
            </p:oleObj>
          </a:graphicData>
        </a:graphic>
      </p:graphicFrame>
      <p:graphicFrame>
        <p:nvGraphicFramePr>
          <p:cNvPr id="51211" name="Object 11"/>
          <p:cNvGraphicFramePr>
            <a:graphicFrameLocks noChangeAspect="1"/>
          </p:cNvGraphicFramePr>
          <p:nvPr/>
        </p:nvGraphicFramePr>
        <p:xfrm>
          <a:off x="4787900" y="5661025"/>
          <a:ext cx="419100" cy="582613"/>
        </p:xfrm>
        <a:graphic>
          <a:graphicData uri="http://schemas.openxmlformats.org/presentationml/2006/ole">
            <p:oleObj spid="_x0000_s51211" name="方程式" r:id="rId10" imgW="164880" imgH="228600" progId="Equation.3">
              <p:embed/>
            </p:oleObj>
          </a:graphicData>
        </a:graphic>
      </p:graphicFrame>
      <p:graphicFrame>
        <p:nvGraphicFramePr>
          <p:cNvPr id="51212" name="Object 12"/>
          <p:cNvGraphicFramePr>
            <a:graphicFrameLocks noChangeAspect="1"/>
          </p:cNvGraphicFramePr>
          <p:nvPr/>
        </p:nvGraphicFramePr>
        <p:xfrm>
          <a:off x="8316913" y="5661025"/>
          <a:ext cx="419100" cy="582613"/>
        </p:xfrm>
        <a:graphic>
          <a:graphicData uri="http://schemas.openxmlformats.org/presentationml/2006/ole">
            <p:oleObj spid="_x0000_s51212" name="方程式" r:id="rId11" imgW="16488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484313"/>
            <a:ext cx="5903912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125" y="1412875"/>
            <a:ext cx="2128838" cy="479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989138"/>
            <a:ext cx="4752975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763" y="2205038"/>
            <a:ext cx="2176462" cy="333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2133600"/>
            <a:ext cx="2935288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3688" y="2492375"/>
            <a:ext cx="2511425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2420938"/>
            <a:ext cx="302418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2565400"/>
            <a:ext cx="2663825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08050"/>
            <a:ext cx="8243887" cy="531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706438"/>
            <a:ext cx="8532812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0"/>
            <a:ext cx="66690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28775"/>
            <a:ext cx="7313612" cy="4114800"/>
          </a:xfrm>
        </p:spPr>
        <p:txBody>
          <a:bodyPr/>
          <a:lstStyle/>
          <a:p>
            <a:r>
              <a:rPr lang="en-US" altLang="zh-TW"/>
              <a:t>Local enhancement</a:t>
            </a:r>
          </a:p>
          <a:p>
            <a:pPr lvl="1"/>
            <a:r>
              <a:rPr lang="en-US" altLang="zh-TW"/>
              <a:t>Histogram using a local neighborhood, for example 7*7 neighborhood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3068638"/>
            <a:ext cx="8604250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Histogram using a local 3*3 neighborhood</a:t>
            </a:r>
            <a:endParaRPr lang="zh-TW" altLang="en-US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925" y="2879725"/>
            <a:ext cx="8604250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Contrast enhancement</a:t>
            </a:r>
          </a:p>
          <a:p>
            <a:pPr lvl="1"/>
            <a:r>
              <a:rPr lang="en-US" altLang="zh-TW"/>
              <a:t>For example, a thresholding function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3357563"/>
            <a:ext cx="8243887" cy="29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Use of histogram statistics for image enhancement</a:t>
            </a:r>
          </a:p>
          <a:p>
            <a:pPr lvl="1"/>
            <a:r>
              <a:rPr lang="en-US" altLang="zh-TW"/>
              <a:t> 	   denotes a discrete random variable</a:t>
            </a:r>
          </a:p>
          <a:p>
            <a:pPr lvl="1"/>
            <a:r>
              <a:rPr lang="en-US" altLang="zh-TW"/>
              <a:t>         denotes the normalized histogram component corresponding to the ith value of </a:t>
            </a:r>
          </a:p>
          <a:p>
            <a:pPr lvl="1"/>
            <a:r>
              <a:rPr lang="en-US" altLang="zh-TW"/>
              <a:t>Mean</a:t>
            </a:r>
          </a:p>
          <a:p>
            <a:endParaRPr lang="en-US" altLang="zh-TW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268538" y="3213100"/>
          <a:ext cx="871537" cy="582613"/>
        </p:xfrm>
        <a:graphic>
          <a:graphicData uri="http://schemas.openxmlformats.org/presentationml/2006/ole">
            <p:oleObj spid="_x0000_s52228" name="方程式" r:id="rId3" imgW="342720" imgH="228600" progId="Equation.3">
              <p:embed/>
            </p:oleObj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786313" y="4113213"/>
          <a:ext cx="290512" cy="323850"/>
        </p:xfrm>
        <a:graphic>
          <a:graphicData uri="http://schemas.openxmlformats.org/presentationml/2006/ole">
            <p:oleObj spid="_x0000_s52229" name="方程式" r:id="rId4" imgW="114120" imgH="126720" progId="Equation.3">
              <p:embed/>
            </p:oleObj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2268538" y="2889250"/>
          <a:ext cx="290512" cy="323850"/>
        </p:xfrm>
        <a:graphic>
          <a:graphicData uri="http://schemas.openxmlformats.org/presentationml/2006/ole">
            <p:oleObj spid="_x0000_s52230" name="方程式" r:id="rId5" imgW="114120" imgH="126720" progId="Equation.3">
              <p:embed/>
            </p:oleObj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3492500" y="4703763"/>
          <a:ext cx="2227263" cy="1101725"/>
        </p:xfrm>
        <a:graphic>
          <a:graphicData uri="http://schemas.openxmlformats.org/presentationml/2006/ole">
            <p:oleObj spid="_x0000_s52231" name="方程式" r:id="rId6" imgW="876240" imgH="431640" progId="Equation.3">
              <p:embed/>
            </p:oleObj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The nth moment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The second moment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2886075" y="2492375"/>
          <a:ext cx="3873500" cy="1101725"/>
        </p:xfrm>
        <a:graphic>
          <a:graphicData uri="http://schemas.openxmlformats.org/presentationml/2006/ole">
            <p:oleObj spid="_x0000_s53252" name="方程式" r:id="rId3" imgW="1523880" imgH="431640" progId="Equation.3">
              <p:embed/>
            </p:oleObj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2859088" y="4056063"/>
          <a:ext cx="3873500" cy="1101725"/>
        </p:xfrm>
        <a:graphic>
          <a:graphicData uri="http://schemas.openxmlformats.org/presentationml/2006/ole">
            <p:oleObj spid="_x0000_s53253" name="方程式" r:id="rId4" imgW="1523880" imgH="431640" progId="Equation.3">
              <p:embed/>
            </p:oleObj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Global enhancement: The global mean and variance are measured over an entire image</a:t>
            </a:r>
          </a:p>
          <a:p>
            <a:pPr lvl="1"/>
            <a:r>
              <a:rPr lang="en-US" altLang="zh-TW"/>
              <a:t>Local enhancement: The local mean and variance are used as the basis for making changes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/>
              <a:t>         </a:t>
            </a:r>
            <a:r>
              <a:rPr lang="en-US" altLang="zh-TW"/>
              <a:t>is the gray level at coordinates (s,t) in the neighborhood</a:t>
            </a:r>
          </a:p>
          <a:p>
            <a:pPr lvl="1"/>
            <a:r>
              <a:rPr lang="en-US" altLang="zh-TW"/>
              <a:t>            is the neighborhood normalized histogram component</a:t>
            </a:r>
          </a:p>
          <a:p>
            <a:pPr lvl="1"/>
            <a:r>
              <a:rPr lang="en-US" altLang="zh-TW"/>
              <a:t>mean: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local variance</a:t>
            </a: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2359025" y="1733550"/>
          <a:ext cx="484188" cy="615950"/>
        </p:xfrm>
        <a:graphic>
          <a:graphicData uri="http://schemas.openxmlformats.org/presentationml/2006/ole">
            <p:oleObj spid="_x0000_s55300" name="方程式" r:id="rId3" imgW="190440" imgH="241200" progId="Equation.3">
              <p:embed/>
            </p:oleObj>
          </a:graphicData>
        </a:graphic>
      </p:graphicFrame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2354263" y="2597150"/>
          <a:ext cx="1065212" cy="615950"/>
        </p:xfrm>
        <a:graphic>
          <a:graphicData uri="http://schemas.openxmlformats.org/presentationml/2006/ole">
            <p:oleObj spid="_x0000_s55301" name="方程式" r:id="rId4" imgW="419040" imgH="241200" progId="Equation.3">
              <p:embed/>
            </p:oleObj>
          </a:graphicData>
        </a:graphic>
      </p:graphicFrame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3279775" y="4043363"/>
          <a:ext cx="3163888" cy="973137"/>
        </p:xfrm>
        <a:graphic>
          <a:graphicData uri="http://schemas.openxmlformats.org/presentationml/2006/ole">
            <p:oleObj spid="_x0000_s55302" name="方程式" r:id="rId5" imgW="1244520" imgH="380880" progId="Equation.3">
              <p:embed/>
            </p:oleObj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2670175" y="5445125"/>
          <a:ext cx="4519613" cy="973138"/>
        </p:xfrm>
        <a:graphic>
          <a:graphicData uri="http://schemas.openxmlformats.org/presentationml/2006/ole">
            <p:oleObj spid="_x0000_s55303" name="方程式" r:id="rId6" imgW="1777680" imgH="380880" progId="Equation.3">
              <p:embed/>
            </p:oleObj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/>
              <a:t>                 </a:t>
            </a:r>
            <a:r>
              <a:rPr lang="en-US" altLang="zh-TW"/>
              <a:t>are specified parameters</a:t>
            </a:r>
          </a:p>
          <a:p>
            <a:pPr lvl="1"/>
            <a:r>
              <a:rPr lang="en-US" altLang="zh-TW"/>
              <a:t>      is the global mean</a:t>
            </a:r>
          </a:p>
          <a:p>
            <a:pPr lvl="1"/>
            <a:r>
              <a:rPr lang="en-US" altLang="zh-TW"/>
              <a:t>      is the global standard deviation</a:t>
            </a:r>
          </a:p>
          <a:p>
            <a:pPr lvl="1"/>
            <a:r>
              <a:rPr lang="en-US" altLang="zh-TW"/>
              <a:t>Mapping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195513" y="1838325"/>
          <a:ext cx="1743075" cy="582613"/>
        </p:xfrm>
        <a:graphic>
          <a:graphicData uri="http://schemas.openxmlformats.org/presentationml/2006/ole">
            <p:oleObj spid="_x0000_s56324" name="方程式" r:id="rId3" imgW="685800" imgH="228600" progId="Equation.3">
              <p:embed/>
            </p:oleObj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195513" y="2276475"/>
          <a:ext cx="677862" cy="582613"/>
        </p:xfrm>
        <a:graphic>
          <a:graphicData uri="http://schemas.openxmlformats.org/presentationml/2006/ole">
            <p:oleObj spid="_x0000_s56325" name="方程式" r:id="rId4" imgW="266400" imgH="228600" progId="Equation.3">
              <p:embed/>
            </p:oleObj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2243138" y="2708275"/>
          <a:ext cx="581025" cy="582613"/>
        </p:xfrm>
        <a:graphic>
          <a:graphicData uri="http://schemas.openxmlformats.org/presentationml/2006/ole">
            <p:oleObj spid="_x0000_s56326" name="方程式" r:id="rId5" imgW="228600" imgH="228600" progId="Equation.3">
              <p:embed/>
            </p:oleObj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476375" y="4076700"/>
          <a:ext cx="7294563" cy="1812925"/>
        </p:xfrm>
        <a:graphic>
          <a:graphicData uri="http://schemas.openxmlformats.org/presentationml/2006/ole">
            <p:oleObj spid="_x0000_s56327" name="方程式" r:id="rId6" imgW="2869920" imgH="711000" progId="Equation.3">
              <p:embed/>
            </p:oleObj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300163"/>
            <a:ext cx="80645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484313"/>
            <a:ext cx="8675688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258888"/>
            <a:ext cx="8281987" cy="519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Fundamentals of Spatial Filtering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Mechanics of Spatial Filtering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2484438" y="2743200"/>
          <a:ext cx="4454525" cy="2846388"/>
        </p:xfrm>
        <a:graphic>
          <a:graphicData uri="http://schemas.openxmlformats.org/presentationml/2006/ole">
            <p:oleObj spid="_x0000_s79876" name="方程式" r:id="rId3" imgW="1752480" imgH="11174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Image size:</a:t>
            </a:r>
          </a:p>
          <a:p>
            <a:pPr lvl="1"/>
            <a:r>
              <a:rPr lang="en-US" altLang="zh-TW"/>
              <a:t>Mask size: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                      and</a:t>
            </a:r>
          </a:p>
          <a:p>
            <a:pPr lvl="1"/>
            <a:r>
              <a:rPr lang="en-US" altLang="zh-TW"/>
              <a:t>                          and  </a:t>
            </a: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4211638" y="1844675"/>
          <a:ext cx="1128712" cy="452438"/>
        </p:xfrm>
        <a:graphic>
          <a:graphicData uri="http://schemas.openxmlformats.org/presentationml/2006/ole">
            <p:oleObj spid="_x0000_s80900" name="方程式" r:id="rId3" imgW="444240" imgH="177480" progId="Equation.3">
              <p:embed/>
            </p:oleObj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4252913" y="2397125"/>
          <a:ext cx="903287" cy="355600"/>
        </p:xfrm>
        <a:graphic>
          <a:graphicData uri="http://schemas.openxmlformats.org/presentationml/2006/ole">
            <p:oleObj spid="_x0000_s80901" name="方程式" r:id="rId4" imgW="355320" imgH="139680" progId="Equation.3">
              <p:embed/>
            </p:oleObj>
          </a:graphicData>
        </a:graphic>
      </p:graphicFrame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2268538" y="2924175"/>
          <a:ext cx="5645150" cy="1098550"/>
        </p:xfrm>
        <a:graphic>
          <a:graphicData uri="http://schemas.openxmlformats.org/presentationml/2006/ole">
            <p:oleObj spid="_x0000_s80902" name="方程式" r:id="rId5" imgW="2222280" imgH="431640" progId="Equation.3">
              <p:embed/>
            </p:oleObj>
          </a:graphicData>
        </a:graphic>
      </p:graphicFrame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2195513" y="4135438"/>
          <a:ext cx="2160587" cy="517525"/>
        </p:xfrm>
        <a:graphic>
          <a:graphicData uri="http://schemas.openxmlformats.org/presentationml/2006/ole">
            <p:oleObj spid="_x0000_s80903" name="方程式" r:id="rId6" imgW="850680" imgH="203040" progId="Equation.3">
              <p:embed/>
            </p:oleObj>
          </a:graphicData>
        </a:graphic>
      </p:graphicFrame>
      <p:graphicFrame>
        <p:nvGraphicFramePr>
          <p:cNvPr id="80904" name="Object 8"/>
          <p:cNvGraphicFramePr>
            <a:graphicFrameLocks noChangeAspect="1"/>
          </p:cNvGraphicFramePr>
          <p:nvPr/>
        </p:nvGraphicFramePr>
        <p:xfrm>
          <a:off x="5427663" y="4135438"/>
          <a:ext cx="2032000" cy="517525"/>
        </p:xfrm>
        <a:graphic>
          <a:graphicData uri="http://schemas.openxmlformats.org/presentationml/2006/ole">
            <p:oleObj spid="_x0000_s80904" name="方程式" r:id="rId7" imgW="799920" imgH="203040" progId="Equation.3">
              <p:embed/>
            </p:oleObj>
          </a:graphicData>
        </a:graphic>
      </p:graphicFrame>
      <p:graphicFrame>
        <p:nvGraphicFramePr>
          <p:cNvPr id="80905" name="Object 9"/>
          <p:cNvGraphicFramePr>
            <a:graphicFrameLocks noChangeAspect="1"/>
          </p:cNvGraphicFramePr>
          <p:nvPr/>
        </p:nvGraphicFramePr>
        <p:xfrm>
          <a:off x="2195513" y="4640263"/>
          <a:ext cx="2773362" cy="517525"/>
        </p:xfrm>
        <a:graphic>
          <a:graphicData uri="http://schemas.openxmlformats.org/presentationml/2006/ole">
            <p:oleObj spid="_x0000_s80905" name="方程式" r:id="rId8" imgW="1091880" imgH="203040" progId="Equation.3">
              <p:embed/>
            </p:oleObj>
          </a:graphicData>
        </a:graphic>
      </p:graphicFrame>
      <p:graphicFrame>
        <p:nvGraphicFramePr>
          <p:cNvPr id="80906" name="Object 10"/>
          <p:cNvGraphicFramePr>
            <a:graphicFrameLocks noChangeAspect="1"/>
          </p:cNvGraphicFramePr>
          <p:nvPr/>
        </p:nvGraphicFramePr>
        <p:xfrm>
          <a:off x="5795963" y="4640263"/>
          <a:ext cx="2741612" cy="517525"/>
        </p:xfrm>
        <a:graphic>
          <a:graphicData uri="http://schemas.openxmlformats.org/presentationml/2006/ole">
            <p:oleObj spid="_x0000_s80906" name="方程式" r:id="rId9" imgW="107928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Masks (filters, kernels, templates, windows)</a:t>
            </a:r>
          </a:p>
          <a:p>
            <a:pPr lvl="1"/>
            <a:r>
              <a:rPr lang="en-US" altLang="zh-TW"/>
              <a:t>A small 2-D array in which the values of the mask coefficients determine the nature of the process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269875"/>
            <a:ext cx="6408738" cy="632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975" y="279400"/>
            <a:ext cx="5184775" cy="5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6080125"/>
            <a:ext cx="88566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7812088" cy="576263"/>
          </a:xfrm>
        </p:spPr>
        <p:txBody>
          <a:bodyPr/>
          <a:lstStyle/>
          <a:p>
            <a:r>
              <a:rPr lang="en-US" altLang="zh-TW"/>
              <a:t>Spatial Correlation and Convolution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496888"/>
            <a:ext cx="6929437" cy="631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44463"/>
            <a:ext cx="6118225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2420938"/>
            <a:ext cx="2065337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4183063"/>
            <a:ext cx="7345363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9397" name="Object 5"/>
          <p:cNvGraphicFramePr>
            <a:graphicFrameLocks noChangeAspect="1"/>
          </p:cNvGraphicFramePr>
          <p:nvPr/>
        </p:nvGraphicFramePr>
        <p:xfrm>
          <a:off x="3276600" y="2492375"/>
          <a:ext cx="3808413" cy="1557338"/>
        </p:xfrm>
        <a:graphic>
          <a:graphicData uri="http://schemas.openxmlformats.org/presentationml/2006/ole">
            <p:oleObj spid="_x0000_s59397" name="方程式" r:id="rId4" imgW="1612800" imgH="660240" progId="Equation.3">
              <p:embed/>
            </p:oleObj>
          </a:graphicData>
        </a:graphic>
      </p:graphicFrame>
      <p:sp>
        <p:nvSpPr>
          <p:cNvPr id="593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370013" y="1341438"/>
            <a:ext cx="7313612" cy="4114800"/>
          </a:xfrm>
          <a:noFill/>
          <a:ln/>
        </p:spPr>
        <p:txBody>
          <a:bodyPr/>
          <a:lstStyle/>
          <a:p>
            <a:r>
              <a:rPr lang="en-US" altLang="zh-TW"/>
              <a:t>Vector Representation of Linear Filtering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Smoothing Spatial Filters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Smoothing Linear Filters </a:t>
            </a:r>
          </a:p>
          <a:p>
            <a:pPr lvl="1"/>
            <a:r>
              <a:rPr lang="en-US" altLang="zh-TW"/>
              <a:t>Noise reduction</a:t>
            </a:r>
          </a:p>
          <a:p>
            <a:pPr lvl="1"/>
            <a:r>
              <a:rPr lang="en-US" altLang="zh-TW"/>
              <a:t>Smoothing of false contours</a:t>
            </a:r>
          </a:p>
          <a:p>
            <a:pPr lvl="1"/>
            <a:r>
              <a:rPr lang="en-US" altLang="zh-TW"/>
              <a:t>Reduction of irrelevant detail</a:t>
            </a:r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3429000"/>
            <a:ext cx="6840538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3492500" y="2060575"/>
          <a:ext cx="1806575" cy="1100138"/>
        </p:xfrm>
        <a:graphic>
          <a:graphicData uri="http://schemas.openxmlformats.org/presentationml/2006/ole">
            <p:oleObj spid="_x0000_s81926" name="方程式" r:id="rId4" imgW="711000" imgH="431640" progId="Equation.3">
              <p:embed/>
            </p:oleObj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1835150" y="2349500"/>
          <a:ext cx="5708650" cy="2132013"/>
        </p:xfrm>
        <a:graphic>
          <a:graphicData uri="http://schemas.openxmlformats.org/presentationml/2006/ole">
            <p:oleObj spid="_x0000_s82948" name="方程式" r:id="rId3" imgW="2247840" imgH="8380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44450"/>
            <a:ext cx="3446463" cy="51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0800"/>
            <a:ext cx="658812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44675"/>
            <a:ext cx="860425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Some Basic Gray Level Transformations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844675"/>
            <a:ext cx="6840537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Order-statistic filters</a:t>
            </a:r>
          </a:p>
          <a:p>
            <a:pPr lvl="1"/>
            <a:r>
              <a:rPr lang="en-US" altLang="zh-TW"/>
              <a:t>median filter: Replace the value of a pixel by the median of the gray levels in the neighborhood of that pixel</a:t>
            </a:r>
          </a:p>
          <a:p>
            <a:pPr lvl="1"/>
            <a:r>
              <a:rPr lang="en-US" altLang="zh-TW"/>
              <a:t>Noise-reduction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205038"/>
            <a:ext cx="8388350" cy="38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Sharpening Spatial Filters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Foundation</a:t>
            </a:r>
          </a:p>
          <a:p>
            <a:pPr lvl="1"/>
            <a:r>
              <a:rPr lang="en-US" altLang="zh-TW"/>
              <a:t>The first-order derivative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The second-order derivative</a:t>
            </a:r>
          </a:p>
        </p:txBody>
      </p:sp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2987675" y="2786063"/>
          <a:ext cx="3257550" cy="1003300"/>
        </p:xfrm>
        <a:graphic>
          <a:graphicData uri="http://schemas.openxmlformats.org/presentationml/2006/ole">
            <p:oleObj spid="_x0000_s64517" name="方程式" r:id="rId3" imgW="1282680" imgH="393480" progId="Equation.3">
              <p:embed/>
            </p:oleObj>
          </a:graphicData>
        </a:graphic>
      </p:graphicFrame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300288" y="4292600"/>
          <a:ext cx="5224462" cy="1068388"/>
        </p:xfrm>
        <a:graphic>
          <a:graphicData uri="http://schemas.openxmlformats.org/presentationml/2006/ole">
            <p:oleObj spid="_x0000_s64518" name="方程式" r:id="rId4" imgW="205740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44450"/>
            <a:ext cx="8459787" cy="677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549275"/>
            <a:ext cx="6264275" cy="597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050" y="1268413"/>
            <a:ext cx="180975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Use of second derivatives for enhancement-The Laplacian</a:t>
            </a:r>
          </a:p>
          <a:p>
            <a:pPr lvl="1"/>
            <a:r>
              <a:rPr lang="en-US" altLang="zh-TW"/>
              <a:t>Development of the method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1692275" y="4508500"/>
          <a:ext cx="6321425" cy="1068388"/>
        </p:xfrm>
        <a:graphic>
          <a:graphicData uri="http://schemas.openxmlformats.org/presentationml/2006/ole">
            <p:oleObj spid="_x0000_s86020" name="方程式" r:id="rId3" imgW="2489040" imgH="419040" progId="Equation.3">
              <p:embed/>
            </p:oleObj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2916238" y="3429000"/>
          <a:ext cx="2901950" cy="1133475"/>
        </p:xfrm>
        <a:graphic>
          <a:graphicData uri="http://schemas.openxmlformats.org/presentationml/2006/ole">
            <p:oleObj spid="_x0000_s86021" name="方程式" r:id="rId4" imgW="1143000" imgH="444240" progId="Equation.3">
              <p:embed/>
            </p:oleObj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1619250" y="5589588"/>
          <a:ext cx="6321425" cy="1133475"/>
        </p:xfrm>
        <a:graphic>
          <a:graphicData uri="http://schemas.openxmlformats.org/presentationml/2006/ole">
            <p:oleObj spid="_x0000_s86022" name="方程式" r:id="rId5" imgW="2489040" imgH="444240" progId="Equation.3">
              <p:embed/>
            </p:oleObj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1619250" y="1844675"/>
          <a:ext cx="6999288" cy="1165225"/>
        </p:xfrm>
        <a:graphic>
          <a:graphicData uri="http://schemas.openxmlformats.org/presentationml/2006/ole">
            <p:oleObj spid="_x0000_s87044" name="方程式" r:id="rId3" imgW="2755800" imgH="457200" progId="Equation.3">
              <p:embed/>
            </p:oleObj>
          </a:graphicData>
        </a:graphic>
      </p:graphicFrame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230188" y="3086100"/>
          <a:ext cx="8805862" cy="3367088"/>
        </p:xfrm>
        <a:graphic>
          <a:graphicData uri="http://schemas.openxmlformats.org/presentationml/2006/ole">
            <p:oleObj spid="_x0000_s87045" name="方程式" r:id="rId4" imgW="3466800" imgH="1320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196975"/>
            <a:ext cx="8101012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0"/>
            <a:ext cx="39608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5025" y="1125538"/>
            <a:ext cx="1970088" cy="485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Simplifications</a:t>
            </a:r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323850" y="3324225"/>
          <a:ext cx="8836025" cy="2265363"/>
        </p:xfrm>
        <a:graphic>
          <a:graphicData uri="http://schemas.openxmlformats.org/presentationml/2006/ole">
            <p:oleObj spid="_x0000_s88068" name="方程式" r:id="rId3" imgW="3479760" imgH="888840" progId="Equation.3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negatives</a:t>
            </a:r>
          </a:p>
          <a:p>
            <a:endParaRPr lang="en-US" altLang="zh-TW"/>
          </a:p>
          <a:p>
            <a:pPr lvl="1"/>
            <a:r>
              <a:rPr lang="en-US" altLang="zh-TW"/>
              <a:t>Enhance white or gray details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3367088"/>
            <a:ext cx="7272337" cy="34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3446463" y="2378075"/>
          <a:ext cx="1692275" cy="407988"/>
        </p:xfrm>
        <a:graphic>
          <a:graphicData uri="http://schemas.openxmlformats.org/presentationml/2006/ole">
            <p:oleObj spid="_x0000_s12293" name="方程式" r:id="rId4" imgW="736560" imgH="177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50813"/>
            <a:ext cx="6913562" cy="666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Unsharp masking and highboost filtering</a:t>
            </a:r>
          </a:p>
          <a:p>
            <a:pPr lvl="1"/>
            <a:r>
              <a:rPr lang="en-US" altLang="zh-TW"/>
              <a:t>Unsharp masking</a:t>
            </a:r>
          </a:p>
          <a:p>
            <a:pPr lvl="2"/>
            <a:r>
              <a:rPr lang="en-US" altLang="zh-TW"/>
              <a:t>Substract a blurred version of an image from the image itself</a:t>
            </a:r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2"/>
            <a:r>
              <a:rPr lang="en-US" altLang="zh-TW"/>
              <a:t>              : The image,               : The blurred image</a:t>
            </a:r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2633663" y="4149725"/>
          <a:ext cx="4643437" cy="614363"/>
        </p:xfrm>
        <a:graphic>
          <a:graphicData uri="http://schemas.openxmlformats.org/presentationml/2006/ole">
            <p:oleObj spid="_x0000_s89092" name="方程式" r:id="rId3" imgW="1828800" imgH="241200" progId="Equation.3">
              <p:embed/>
            </p:oleObj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2771775" y="5114925"/>
          <a:ext cx="1223963" cy="515938"/>
        </p:xfrm>
        <a:graphic>
          <a:graphicData uri="http://schemas.openxmlformats.org/presentationml/2006/ole">
            <p:oleObj spid="_x0000_s89093" name="方程式" r:id="rId4" imgW="482400" imgH="203040" progId="Equation.3">
              <p:embed/>
            </p:oleObj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5940425" y="5084763"/>
          <a:ext cx="1223963" cy="579437"/>
        </p:xfrm>
        <a:graphic>
          <a:graphicData uri="http://schemas.openxmlformats.org/presentationml/2006/ole">
            <p:oleObj spid="_x0000_s89094" name="方程式" r:id="rId5" imgW="482400" imgH="228600" progId="Equation.3">
              <p:embed/>
            </p:oleObj>
          </a:graphicData>
        </a:graphic>
      </p:graphicFrame>
      <p:graphicFrame>
        <p:nvGraphicFramePr>
          <p:cNvPr id="89095" name="Object 7"/>
          <p:cNvGraphicFramePr>
            <a:graphicFrameLocks noChangeAspect="1"/>
          </p:cNvGraphicFramePr>
          <p:nvPr/>
        </p:nvGraphicFramePr>
        <p:xfrm>
          <a:off x="2366963" y="5999163"/>
          <a:ext cx="5094287" cy="581025"/>
        </p:xfrm>
        <a:graphic>
          <a:graphicData uri="http://schemas.openxmlformats.org/presentationml/2006/ole">
            <p:oleObj spid="_x0000_s89095" name="方程式" r:id="rId6" imgW="2006280" imgH="228600" progId="Equation.3">
              <p:embed/>
            </p:oleObj>
          </a:graphicData>
        </a:graphic>
      </p:graphicFrame>
      <p:graphicFrame>
        <p:nvGraphicFramePr>
          <p:cNvPr id="89096" name="Object 8"/>
          <p:cNvGraphicFramePr>
            <a:graphicFrameLocks noChangeAspect="1"/>
          </p:cNvGraphicFramePr>
          <p:nvPr/>
        </p:nvGraphicFramePr>
        <p:xfrm>
          <a:off x="7821613" y="6061075"/>
          <a:ext cx="966787" cy="517525"/>
        </p:xfrm>
        <a:graphic>
          <a:graphicData uri="http://schemas.openxmlformats.org/presentationml/2006/ole">
            <p:oleObj spid="_x0000_s89096" name="方程式" r:id="rId7" imgW="38088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High-boost filtering</a:t>
            </a:r>
          </a:p>
          <a:p>
            <a:pPr lvl="2"/>
            <a:endParaRPr lang="en-US" altLang="zh-TW"/>
          </a:p>
          <a:p>
            <a:endParaRPr lang="zh-TW" altLang="en-US"/>
          </a:p>
        </p:txBody>
      </p:sp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1547813" y="2636838"/>
          <a:ext cx="5094287" cy="581025"/>
        </p:xfrm>
        <a:graphic>
          <a:graphicData uri="http://schemas.openxmlformats.org/presentationml/2006/ole">
            <p:oleObj spid="_x0000_s90119" name="方程式" r:id="rId3" imgW="2006280" imgH="228600" progId="Equation.3">
              <p:embed/>
            </p:oleObj>
          </a:graphicData>
        </a:graphic>
      </p:graphicFrame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7164388" y="2708275"/>
          <a:ext cx="966787" cy="517525"/>
        </p:xfrm>
        <a:graphic>
          <a:graphicData uri="http://schemas.openxmlformats.org/presentationml/2006/ole">
            <p:oleObj spid="_x0000_s90120" name="方程式" r:id="rId4" imgW="38088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260350"/>
            <a:ext cx="4202113" cy="614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1400" y="1193800"/>
            <a:ext cx="183515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404813"/>
            <a:ext cx="2663825" cy="608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1000" y="1165225"/>
            <a:ext cx="1919288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Using first-order derivatives for (nonlinear) image sharpening</a:t>
            </a:r>
            <a:r>
              <a:rPr lang="en-US" altLang="zh-TW">
                <a:latin typeface="Arial"/>
              </a:rPr>
              <a:t>—</a:t>
            </a:r>
            <a:r>
              <a:rPr lang="en-US" altLang="zh-TW"/>
              <a:t>The gradient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700338" y="3141663"/>
          <a:ext cx="2903537" cy="2070100"/>
        </p:xfrm>
        <a:graphic>
          <a:graphicData uri="http://schemas.openxmlformats.org/presentationml/2006/ole">
            <p:oleObj spid="_x0000_s92164" name="方程式" r:id="rId3" imgW="1143000" imgH="812520" progId="Equation.3">
              <p:embed/>
            </p:oleObj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The magnitude is rotation invariant (isotropic)</a:t>
            </a:r>
          </a:p>
        </p:txBody>
      </p:sp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2339975" y="2763838"/>
          <a:ext cx="4451350" cy="2393950"/>
        </p:xfrm>
        <a:graphic>
          <a:graphicData uri="http://schemas.openxmlformats.org/presentationml/2006/ole">
            <p:oleObj spid="_x0000_s93188" name="方程式" r:id="rId3" imgW="1752480" imgH="939600" progId="Equation.3">
              <p:embed/>
            </p:oleObj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2484438" y="5373688"/>
          <a:ext cx="2387600" cy="711200"/>
        </p:xfrm>
        <a:graphic>
          <a:graphicData uri="http://schemas.openxmlformats.org/presentationml/2006/ole">
            <p:oleObj spid="_x0000_s93189" name="方程式" r:id="rId4" imgW="939600" imgH="279360" progId="Equation.3">
              <p:embed/>
            </p:oleObj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Computing using cross differences, Roberts cross-gradient operators</a:t>
            </a:r>
          </a:p>
        </p:txBody>
      </p:sp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339975" y="2774950"/>
          <a:ext cx="2193925" cy="582613"/>
        </p:xfrm>
        <a:graphic>
          <a:graphicData uri="http://schemas.openxmlformats.org/presentationml/2006/ole">
            <p:oleObj spid="_x0000_s94212" name="方程式" r:id="rId3" imgW="863280" imgH="228600" progId="Equation.3">
              <p:embed/>
            </p:oleObj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5580063" y="2781300"/>
          <a:ext cx="2193925" cy="614363"/>
        </p:xfrm>
        <a:graphic>
          <a:graphicData uri="http://schemas.openxmlformats.org/presentationml/2006/ole">
            <p:oleObj spid="_x0000_s94213" name="方程式" r:id="rId4" imgW="863280" imgH="241200" progId="Equation.3">
              <p:embed/>
            </p:oleObj>
          </a:graphicData>
        </a:graphic>
      </p:graphicFrame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714875" y="2846388"/>
            <a:ext cx="865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and</a:t>
            </a:r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2339975" y="3548063"/>
          <a:ext cx="4645025" cy="744537"/>
        </p:xfrm>
        <a:graphic>
          <a:graphicData uri="http://schemas.openxmlformats.org/presentationml/2006/ole">
            <p:oleObj spid="_x0000_s94215" name="方程式" r:id="rId5" imgW="1828800" imgH="291960" progId="Equation.3">
              <p:embed/>
            </p:oleObj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2339975" y="4724400"/>
          <a:ext cx="3516313" cy="647700"/>
        </p:xfrm>
        <a:graphic>
          <a:graphicData uri="http://schemas.openxmlformats.org/presentationml/2006/ole">
            <p:oleObj spid="_x0000_s94216" name="方程式" r:id="rId6" imgW="1384200" imgH="253800" progId="Equation.3">
              <p:embed/>
            </p:oleObj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Sobel operators</a:t>
            </a:r>
          </a:p>
          <a:p>
            <a:pPr lvl="2"/>
            <a:r>
              <a:rPr lang="en-US" altLang="zh-TW"/>
              <a:t>A weight value of 2 is to achieve some smoothing by giving more importance to the center point</a:t>
            </a: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2124075" y="3860800"/>
          <a:ext cx="5903913" cy="1295400"/>
        </p:xfrm>
        <a:graphic>
          <a:graphicData uri="http://schemas.openxmlformats.org/presentationml/2006/ole">
            <p:oleObj spid="_x0000_s95236" name="方程式" r:id="rId3" imgW="2323800" imgH="507960" progId="Equation.3">
              <p:embed/>
            </p:oleObj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52400"/>
            <a:ext cx="76327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Log transformations</a:t>
            </a:r>
          </a:p>
          <a:p>
            <a:endParaRPr lang="en-US" altLang="zh-TW"/>
          </a:p>
          <a:p>
            <a:pPr lvl="1"/>
            <a:r>
              <a:rPr lang="en-US" altLang="zh-TW"/>
              <a:t>Compress the dynamic range of images with large variations in pixel values</a:t>
            </a:r>
            <a:endParaRPr lang="zh-TW" altLang="en-US"/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3257550" y="2349500"/>
          <a:ext cx="2071688" cy="466725"/>
        </p:xfrm>
        <a:graphic>
          <a:graphicData uri="http://schemas.openxmlformats.org/presentationml/2006/ole">
            <p:oleObj spid="_x0000_s13317" name="方程式" r:id="rId3" imgW="90144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925" y="1916113"/>
            <a:ext cx="8675688" cy="345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Combining Spatial Enhancement Methods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  <a:p>
            <a:pPr lvl="1"/>
            <a:r>
              <a:rPr lang="en-US" altLang="zh-TW"/>
              <a:t>Laplacian to highlight fine detail</a:t>
            </a:r>
          </a:p>
          <a:p>
            <a:pPr lvl="1"/>
            <a:r>
              <a:rPr lang="en-US" altLang="zh-TW"/>
              <a:t>Gradient to enhance prominent edges</a:t>
            </a:r>
          </a:p>
          <a:p>
            <a:pPr lvl="1"/>
            <a:r>
              <a:rPr lang="en-US" altLang="zh-TW"/>
              <a:t>Smoothed version of the gradient image used to mask the Laplacian image</a:t>
            </a:r>
          </a:p>
          <a:p>
            <a:pPr lvl="1"/>
            <a:r>
              <a:rPr lang="en-US" altLang="zh-TW"/>
              <a:t>Increase the dynamic range of the gray levels by using a gray-level transformation</a:t>
            </a:r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0"/>
            <a:ext cx="4298950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525" y="2924175"/>
            <a:ext cx="2193925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0"/>
            <a:ext cx="4310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692150"/>
            <a:ext cx="1865313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lnDef>
  </a:objectDefaults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20289</TotalTime>
  <Words>593</Words>
  <Application>Microsoft Office PowerPoint</Application>
  <PresentationFormat>On-screen Show (4:3)</PresentationFormat>
  <Paragraphs>119</Paragraphs>
  <Slides>93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Times New Roman</vt:lpstr>
      <vt:lpstr>新細明體</vt:lpstr>
      <vt:lpstr>Arial</vt:lpstr>
      <vt:lpstr>Verdana</vt:lpstr>
      <vt:lpstr>Wingdings</vt:lpstr>
      <vt:lpstr>Eclipse</vt:lpstr>
      <vt:lpstr>Microsoft 方程式編輯器 3.0</vt:lpstr>
      <vt:lpstr>Digital Image Processing</vt:lpstr>
      <vt:lpstr>Background</vt:lpstr>
      <vt:lpstr>Slide 3</vt:lpstr>
      <vt:lpstr>Slide 4</vt:lpstr>
      <vt:lpstr>Slide 5</vt:lpstr>
      <vt:lpstr>Slide 6</vt:lpstr>
      <vt:lpstr>Some Basic Gray Level Transformations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Histogram Processing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Fundamentals of Spatial Filtering</vt:lpstr>
      <vt:lpstr>Slide 59</vt:lpstr>
      <vt:lpstr>Slide 60</vt:lpstr>
      <vt:lpstr>Slide 61</vt:lpstr>
      <vt:lpstr>Slide 62</vt:lpstr>
      <vt:lpstr>Slide 63</vt:lpstr>
      <vt:lpstr>Slide 64</vt:lpstr>
      <vt:lpstr>Smoothing Spatial Filters</vt:lpstr>
      <vt:lpstr>Slide 66</vt:lpstr>
      <vt:lpstr>Slide 67</vt:lpstr>
      <vt:lpstr>Slide 68</vt:lpstr>
      <vt:lpstr>Slide 69</vt:lpstr>
      <vt:lpstr>Slide 70</vt:lpstr>
      <vt:lpstr>Slide 71</vt:lpstr>
      <vt:lpstr>Sharpening Spatial Filters 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Combining Spatial Enhancement Methods</vt:lpstr>
      <vt:lpstr>Slide 92</vt:lpstr>
      <vt:lpstr>Slide 93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H2</dc:creator>
  <cp:lastModifiedBy>H2</cp:lastModifiedBy>
  <cp:revision>77</cp:revision>
  <dcterms:created xsi:type="dcterms:W3CDTF">1601-01-01T00:00:00Z</dcterms:created>
  <dcterms:modified xsi:type="dcterms:W3CDTF">2016-01-26T07:22:50Z</dcterms:modified>
</cp:coreProperties>
</file>